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8" r:id="rId2"/>
    <p:sldId id="346" r:id="rId3"/>
    <p:sldId id="322" r:id="rId4"/>
    <p:sldId id="345" r:id="rId5"/>
    <p:sldId id="293" r:id="rId6"/>
    <p:sldId id="310" r:id="rId7"/>
    <p:sldId id="347" r:id="rId8"/>
    <p:sldId id="348" r:id="rId9"/>
  </p:sldIdLst>
  <p:sldSz cx="12192000" cy="6858000"/>
  <p:notesSz cx="6742113" cy="98758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506" userDrawn="1">
          <p15:clr>
            <a:srgbClr val="A4A3A4"/>
          </p15:clr>
        </p15:guide>
        <p15:guide id="4" pos="7514" userDrawn="1">
          <p15:clr>
            <a:srgbClr val="A4A3A4"/>
          </p15:clr>
        </p15:guide>
        <p15:guide id="7" orient="horz" pos="255" userDrawn="1">
          <p15:clr>
            <a:srgbClr val="A4A3A4"/>
          </p15:clr>
        </p15:guide>
        <p15:guide id="8" pos="2298" userDrawn="1">
          <p15:clr>
            <a:srgbClr val="A4A3A4"/>
          </p15:clr>
        </p15:guide>
        <p15:guide id="9" orient="horz" pos="3067" userDrawn="1">
          <p15:clr>
            <a:srgbClr val="A4A3A4"/>
          </p15:clr>
        </p15:guide>
        <p15:guide id="10" orient="horz" pos="1979" userDrawn="1">
          <p15:clr>
            <a:srgbClr val="A4A3A4"/>
          </p15:clr>
        </p15:guide>
        <p15:guide id="11" orient="horz" pos="1457" userDrawn="1">
          <p15:clr>
            <a:srgbClr val="A4A3A4"/>
          </p15:clr>
        </p15:guide>
        <p15:guide id="12" orient="horz" pos="2500" userDrawn="1">
          <p15:clr>
            <a:srgbClr val="A4A3A4"/>
          </p15:clr>
        </p15:guide>
        <p15:guide id="13" orient="horz" pos="2137" userDrawn="1">
          <p15:clr>
            <a:srgbClr val="A4A3A4"/>
          </p15:clr>
        </p15:guide>
        <p15:guide id="14" orient="horz" pos="3634" userDrawn="1">
          <p15:clr>
            <a:srgbClr val="A4A3A4"/>
          </p15:clr>
        </p15:guide>
        <p15:guide id="15" orient="horz" pos="3249" userDrawn="1">
          <p15:clr>
            <a:srgbClr val="A4A3A4"/>
          </p15:clr>
        </p15:guide>
        <p15:guide id="16" pos="4203" userDrawn="1">
          <p15:clr>
            <a:srgbClr val="A4A3A4"/>
          </p15:clr>
        </p15:guide>
        <p15:guide id="17" pos="6176" userDrawn="1">
          <p15:clr>
            <a:srgbClr val="A4A3A4"/>
          </p15:clr>
        </p15:guide>
        <p15:guide id="18" pos="3273" userDrawn="1">
          <p15:clr>
            <a:srgbClr val="A4A3A4"/>
          </p15:clr>
        </p15:guide>
        <p15:guide id="19" pos="1050" userDrawn="1">
          <p15:clr>
            <a:srgbClr val="A4A3A4"/>
          </p15:clr>
        </p15:guide>
        <p15:guide id="20" orient="horz" pos="323" userDrawn="1">
          <p15:clr>
            <a:srgbClr val="A4A3A4"/>
          </p15:clr>
        </p15:guide>
        <p15:guide id="21" pos="712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1" userDrawn="1">
          <p15:clr>
            <a:srgbClr val="A4A3A4"/>
          </p15:clr>
        </p15:guide>
        <p15:guide id="2" pos="212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1B81"/>
    <a:srgbClr val="0178E0"/>
    <a:srgbClr val="1A91FE"/>
    <a:srgbClr val="92D050"/>
    <a:srgbClr val="54ADFE"/>
    <a:srgbClr val="62B4FE"/>
    <a:srgbClr val="008CFE"/>
    <a:srgbClr val="1746D6"/>
    <a:srgbClr val="000000"/>
    <a:srgbClr val="CDE2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925" autoAdjust="0"/>
    <p:restoredTop sz="94620" autoAdjust="0"/>
  </p:normalViewPr>
  <p:slideViewPr>
    <p:cSldViewPr snapToGrid="0">
      <p:cViewPr varScale="1">
        <p:scale>
          <a:sx n="109" d="100"/>
          <a:sy n="109" d="100"/>
        </p:scale>
        <p:origin x="846" y="84"/>
      </p:cViewPr>
      <p:guideLst>
        <p:guide pos="506"/>
        <p:guide pos="7514"/>
        <p:guide orient="horz" pos="255"/>
        <p:guide pos="2298"/>
        <p:guide orient="horz" pos="3067"/>
        <p:guide orient="horz" pos="1979"/>
        <p:guide orient="horz" pos="1457"/>
        <p:guide orient="horz" pos="2500"/>
        <p:guide orient="horz" pos="2137"/>
        <p:guide orient="horz" pos="3634"/>
        <p:guide orient="horz" pos="3249"/>
        <p:guide pos="4203"/>
        <p:guide pos="6176"/>
        <p:guide pos="3273"/>
        <p:guide pos="1050"/>
        <p:guide orient="horz" pos="323"/>
        <p:guide pos="712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4" d="100"/>
          <a:sy n="94" d="100"/>
        </p:scale>
        <p:origin x="3600" y="66"/>
      </p:cViewPr>
      <p:guideLst>
        <p:guide orient="horz" pos="3111"/>
        <p:guide pos="212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9525" y="0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3CF7A-0DED-4ABD-8F64-EC14317613DD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80538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9525" y="9380538"/>
            <a:ext cx="29210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32E163-C1B3-4535-A3FA-4101BF3C6A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150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BFD593-2ED8-4EFB-8547-68C6F4934CD7}" type="datetimeFigureOut">
              <a:rPr lang="ru-RU" smtClean="0"/>
              <a:t>16.11.2022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5075"/>
            <a:ext cx="592296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752747"/>
            <a:ext cx="5393690" cy="38886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0333"/>
            <a:ext cx="2921582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80333"/>
            <a:ext cx="2921582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1D9035-C69E-465C-92DA-81766B0136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713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9035-C69E-465C-92DA-81766B01363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137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9035-C69E-465C-92DA-81766B01363F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773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1D9035-C69E-465C-92DA-81766B01363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982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6E6D-81E8-4572-8433-317BBD8742C3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49C2-F929-4329-8116-0B0988164E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390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6E6D-81E8-4572-8433-317BBD8742C3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49C2-F929-4329-8116-0B0988164E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212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6E6D-81E8-4572-8433-317BBD8742C3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49C2-F929-4329-8116-0B0988164E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317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6E6D-81E8-4572-8433-317BBD8742C3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49C2-F929-4329-8116-0B0988164E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3467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6E6D-81E8-4572-8433-317BBD8742C3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49C2-F929-4329-8116-0B0988164E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220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6E6D-81E8-4572-8433-317BBD8742C3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49C2-F929-4329-8116-0B0988164E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748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6E6D-81E8-4572-8433-317BBD8742C3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49C2-F929-4329-8116-0B0988164E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096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6E6D-81E8-4572-8433-317BBD8742C3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49C2-F929-4329-8116-0B0988164E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8565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6E6D-81E8-4572-8433-317BBD8742C3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49C2-F929-4329-8116-0B0988164E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067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6E6D-81E8-4572-8433-317BBD8742C3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49C2-F929-4329-8116-0B0988164E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654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6E6D-81E8-4572-8433-317BBD8742C3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5B49C2-F929-4329-8116-0B0988164E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830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246E6D-81E8-4572-8433-317BBD8742C3}" type="datetimeFigureOut">
              <a:rPr lang="ru-RU" smtClean="0"/>
              <a:pPr/>
              <a:t>16.11.2022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5B49C2-F929-4329-8116-0B0988164E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4434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8"/>
            <a:ext cx="12191998" cy="685714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249" y="469012"/>
            <a:ext cx="1535702" cy="54644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773" y="512763"/>
            <a:ext cx="1535702" cy="45894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1100893" y="3620305"/>
            <a:ext cx="38149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spc="1500" dirty="0" smtClean="0">
                <a:solidFill>
                  <a:srgbClr val="002060"/>
                </a:solidFill>
                <a:latin typeface="Miratrix Normal" panose="00000500000000000000" pitchFamily="50" charset="-52"/>
                <a:ea typeface="BIZ UDGothic" panose="020B0400000000000000" pitchFamily="33" charset="-128"/>
                <a:cs typeface="Amatic SC" panose="00000500000000000000" pitchFamily="2" charset="-79"/>
              </a:rPr>
              <a:t>2023</a:t>
            </a:r>
            <a:endParaRPr lang="ru-RU" sz="7200" b="1" spc="1500" dirty="0">
              <a:solidFill>
                <a:srgbClr val="002060"/>
              </a:solidFill>
              <a:latin typeface="Miratrix Normal" panose="00000500000000000000" pitchFamily="50" charset="-52"/>
              <a:ea typeface="BIZ UDGothic" panose="020B0400000000000000" pitchFamily="33" charset="-128"/>
              <a:cs typeface="Amatic SC" panose="00000500000000000000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7911" y="2502626"/>
            <a:ext cx="71061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chemeClr val="bg1"/>
                </a:solidFill>
                <a:latin typeface="BIZ UDGothic" panose="020B0400000000000000" pitchFamily="33" charset="-128"/>
                <a:ea typeface="BIZ UDGothic" panose="020B0400000000000000" pitchFamily="33" charset="-128"/>
              </a:rPr>
              <a:t>ПРОГРАММА</a:t>
            </a:r>
          </a:p>
          <a:p>
            <a:r>
              <a:rPr lang="ru-RU" sz="6000" dirty="0" smtClean="0">
                <a:solidFill>
                  <a:schemeClr val="bg1"/>
                </a:solidFill>
                <a:latin typeface="BIZ UDGothic" panose="020B0400000000000000" pitchFamily="33" charset="-128"/>
                <a:ea typeface="BIZ UDGothic" panose="020B0400000000000000" pitchFamily="33" charset="-128"/>
              </a:rPr>
              <a:t>ПОДДЕРЖКИ</a:t>
            </a:r>
          </a:p>
          <a:p>
            <a:r>
              <a:rPr lang="ru-RU" sz="6000" dirty="0" smtClean="0">
                <a:solidFill>
                  <a:schemeClr val="bg1"/>
                </a:solidFill>
                <a:latin typeface="BIZ UDGothic" panose="020B0400000000000000" pitchFamily="33" charset="-128"/>
                <a:ea typeface="BIZ UDGothic" panose="020B0400000000000000" pitchFamily="33" charset="-128"/>
              </a:rPr>
              <a:t>МЕСТНЫХ</a:t>
            </a:r>
          </a:p>
          <a:p>
            <a:r>
              <a:rPr lang="ru-RU" sz="6000" dirty="0" smtClean="0">
                <a:solidFill>
                  <a:schemeClr val="bg1"/>
                </a:solidFill>
                <a:latin typeface="BIZ UDGothic" panose="020B0400000000000000" pitchFamily="33" charset="-128"/>
                <a:ea typeface="BIZ UDGothic" panose="020B0400000000000000" pitchFamily="33" charset="-128"/>
              </a:rPr>
              <a:t>ИНИЦИАТИВ</a:t>
            </a:r>
            <a:endParaRPr lang="ru-RU" sz="6000" dirty="0">
              <a:solidFill>
                <a:schemeClr val="bg1"/>
              </a:solidFill>
              <a:latin typeface="BIZ UDGothic" panose="020B0400000000000000" pitchFamily="33" charset="-128"/>
              <a:ea typeface="BIZ UDGothic" panose="020B0400000000000000" pitchFamily="33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02494" y="2052526"/>
            <a:ext cx="71061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6000" dirty="0" smtClean="0">
              <a:solidFill>
                <a:schemeClr val="bg1"/>
              </a:solidFill>
              <a:latin typeface="BIZ UDGothic" panose="020B0400000000000000" pitchFamily="33" charset="-128"/>
              <a:ea typeface="BIZ UDGothic" panose="020B0400000000000000" pitchFamily="33" charset="-128"/>
            </a:endParaRPr>
          </a:p>
          <a:p>
            <a:endParaRPr lang="ru-RU" sz="6000" dirty="0" smtClean="0">
              <a:solidFill>
                <a:schemeClr val="bg1"/>
              </a:solidFill>
              <a:latin typeface="BIZ UDGothic" panose="020B0400000000000000" pitchFamily="33" charset="-128"/>
              <a:ea typeface="BIZ UDGothic" panose="020B0400000000000000" pitchFamily="33" charset="-128"/>
            </a:endParaRPr>
          </a:p>
          <a:p>
            <a:endParaRPr lang="ru-RU" sz="6000" dirty="0" smtClean="0">
              <a:solidFill>
                <a:schemeClr val="bg1"/>
              </a:solidFill>
              <a:latin typeface="BIZ UDGothic" panose="020B0400000000000000" pitchFamily="33" charset="-128"/>
              <a:ea typeface="BIZ UDGothic" panose="020B0400000000000000" pitchFamily="33" charset="-128"/>
            </a:endParaRPr>
          </a:p>
          <a:p>
            <a:r>
              <a:rPr lang="ru-RU" sz="2800" b="1" dirty="0" smtClean="0">
                <a:solidFill>
                  <a:schemeClr val="bg1"/>
                </a:solidFill>
                <a:latin typeface="BIZ UDGothic" panose="020B0400000000000000" pitchFamily="33" charset="-128"/>
                <a:ea typeface="BIZ UDGothic" panose="020B0400000000000000" pitchFamily="33" charset="-128"/>
              </a:rPr>
              <a:t>Участие сельских, городских поселений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BIZ UDGothic" panose="020B0400000000000000" pitchFamily="33" charset="-128"/>
                <a:ea typeface="BIZ UDGothic" panose="020B0400000000000000" pitchFamily="33" charset="-128"/>
              </a:rPr>
              <a:t>в конкурсе на территории 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BIZ UDGothic" panose="020B0400000000000000" pitchFamily="33" charset="-128"/>
                <a:ea typeface="BIZ UDGothic" panose="020B0400000000000000" pitchFamily="33" charset="-128"/>
              </a:rPr>
              <a:t>городских округов</a:t>
            </a:r>
            <a:endParaRPr lang="ru-RU" sz="2800" b="1" dirty="0">
              <a:solidFill>
                <a:schemeClr val="bg1"/>
              </a:solidFill>
              <a:latin typeface="BIZ UDGothic" panose="020B0400000000000000" pitchFamily="33" charset="-128"/>
              <a:ea typeface="BIZ UDGothic" panose="020B0400000000000000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056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4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087" y="428"/>
            <a:ext cx="12192765" cy="6857572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>
          <a:xfrm>
            <a:off x="719143" y="150084"/>
            <a:ext cx="9293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СП, ГП В КОНКУРСЕ ГОРОДСКИХ ОКРУГОВ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1600200"/>
            <a:ext cx="6084277" cy="287801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7766116" y="1254485"/>
            <a:ext cx="331236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3276178" y="1242762"/>
            <a:ext cx="331236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3142230" y="2318356"/>
            <a:ext cx="2614246" cy="36224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26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Font typeface="Arial" pitchFamily="34" charset="0"/>
              <a:buNone/>
            </a:pP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571173" y="2472244"/>
            <a:ext cx="355780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имеет в составе населенный пункт с численностью жителей более </a:t>
            </a:r>
            <a:r>
              <a:rPr lang="ru-RU" sz="2000" b="1" dirty="0" smtClean="0">
                <a:solidFill>
                  <a:srgbClr val="241B81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3000 чел. </a:t>
            </a:r>
            <a:endParaRPr lang="ru-RU" sz="2000" b="1" dirty="0">
              <a:solidFill>
                <a:srgbClr val="0178E0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51409" y="2318356"/>
            <a:ext cx="378164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Сельское или городское поселение могут принять участие в конкурсном отборе на территории городских округов.</a:t>
            </a:r>
            <a:endParaRPr lang="ru-RU" sz="2000" b="1" dirty="0">
              <a:solidFill>
                <a:srgbClr val="0178E0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  <p:sp>
        <p:nvSpPr>
          <p:cNvPr id="2" name="Стрелка вправо 1"/>
          <p:cNvSpPr/>
          <p:nvPr/>
        </p:nvSpPr>
        <p:spPr>
          <a:xfrm>
            <a:off x="5468815" y="3133964"/>
            <a:ext cx="1186962" cy="207113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633633" y="2755190"/>
            <a:ext cx="8573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Если</a:t>
            </a:r>
            <a:endParaRPr lang="ru-RU" sz="2000" b="1" dirty="0">
              <a:solidFill>
                <a:srgbClr val="0178E0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17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22931">
            <a:off x="1088327" y="3857108"/>
            <a:ext cx="1342458" cy="202708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01051">
            <a:off x="723932" y="1351389"/>
            <a:ext cx="2148650" cy="1946366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945430">
            <a:off x="5588100" y="3974158"/>
            <a:ext cx="1476465" cy="1959802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98221">
            <a:off x="5437152" y="1281947"/>
            <a:ext cx="2148650" cy="1946366"/>
          </a:xfrm>
          <a:prstGeom prst="rect">
            <a:avLst/>
          </a:prstGeom>
        </p:spPr>
      </p:pic>
      <p:sp>
        <p:nvSpPr>
          <p:cNvPr id="8" name="Объект 2"/>
          <p:cNvSpPr txBox="1">
            <a:spLocks/>
          </p:cNvSpPr>
          <p:nvPr/>
        </p:nvSpPr>
        <p:spPr>
          <a:xfrm>
            <a:off x="7766116" y="1254485"/>
            <a:ext cx="331236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02092" y="155421"/>
            <a:ext cx="112647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Постановление Правительства РБ от 19.04.2017 №168 «О реализации на территории РБ проектов развития общественной инфраструктуры, основанных на местных инициативах»</a:t>
            </a:r>
            <a:endParaRPr lang="ru-RU" b="1" dirty="0">
              <a:solidFill>
                <a:schemeClr val="bg1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80120" y="2678950"/>
            <a:ext cx="37715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Участие ГП,СП в конкурсе ГО регламентируется </a:t>
            </a:r>
            <a:endParaRPr lang="ru-RU" sz="2400" b="1" dirty="0">
              <a:solidFill>
                <a:srgbClr val="0178E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95917" y="1859495"/>
            <a:ext cx="6070947" cy="2839237"/>
          </a:xfrm>
          <a:prstGeom prst="rect">
            <a:avLst/>
          </a:prstGeom>
          <a:noFill/>
        </p:spPr>
        <p:txBody>
          <a:bodyPr wrap="square" lIns="68577" tIns="34289" rIns="68577" bIns="34289" rtlCol="0">
            <a:spAutoFit/>
          </a:bodyPr>
          <a:lstStyle/>
          <a:p>
            <a:r>
              <a:rPr lang="ru-RU" sz="20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Calibri Light" panose="020F0302020204030204" pitchFamily="34" charset="0"/>
              </a:rPr>
              <a:t>Приложением </a:t>
            </a:r>
            <a:r>
              <a:rPr lang="ru-RU" sz="2000" b="1" dirty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Calibri Light" panose="020F0302020204030204" pitchFamily="34" charset="0"/>
              </a:rPr>
              <a:t>N 2.2</a:t>
            </a:r>
          </a:p>
          <a:p>
            <a:r>
              <a:rPr lang="ru-RU" sz="2000" b="1" dirty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Calibri Light" panose="020F0302020204030204" pitchFamily="34" charset="0"/>
              </a:rPr>
              <a:t>к Постановлению Правительства</a:t>
            </a:r>
          </a:p>
          <a:p>
            <a:r>
              <a:rPr lang="ru-RU" sz="2000" b="1" dirty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Calibri Light" panose="020F0302020204030204" pitchFamily="34" charset="0"/>
              </a:rPr>
              <a:t>Республики Башкортостан</a:t>
            </a:r>
          </a:p>
          <a:p>
            <a:r>
              <a:rPr lang="ru-RU" sz="2000" b="1" dirty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Calibri Light" panose="020F0302020204030204" pitchFamily="34" charset="0"/>
              </a:rPr>
              <a:t>от 19 апреля 2017 г. N 168 </a:t>
            </a:r>
            <a:r>
              <a:rPr lang="ru-RU" sz="20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Calibri Light" panose="020F0302020204030204" pitchFamily="34" charset="0"/>
              </a:rPr>
              <a:t>- </a:t>
            </a:r>
            <a:r>
              <a:rPr lang="ru-RU" sz="2000" b="1" dirty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Calibri Light" panose="020F0302020204030204" pitchFamily="34" charset="0"/>
              </a:rPr>
              <a:t>Порядок проведения конкурсного отбора проектов </a:t>
            </a:r>
            <a:r>
              <a:rPr lang="ru-RU" sz="20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Calibri Light" panose="020F0302020204030204" pitchFamily="34" charset="0"/>
              </a:rPr>
              <a:t>развития общественной </a:t>
            </a:r>
            <a:r>
              <a:rPr lang="ru-RU" sz="2000" b="1" dirty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Calibri Light" panose="020F0302020204030204" pitchFamily="34" charset="0"/>
              </a:rPr>
              <a:t>инфраструктуры, основанных на местных инициативах, на территории городских округов Республики Башкортостан</a:t>
            </a:r>
          </a:p>
        </p:txBody>
      </p:sp>
    </p:spTree>
    <p:extLst>
      <p:ext uri="{BB962C8B-B14F-4D97-AF65-F5344CB8AC3E}">
        <p14:creationId xmlns:p14="http://schemas.microsoft.com/office/powerpoint/2010/main" val="2230735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28"/>
            <a:ext cx="12192765" cy="6857572"/>
          </a:xfrm>
          <a:prstGeom prst="rect">
            <a:avLst/>
          </a:prstGeom>
        </p:spPr>
      </p:pic>
      <p:sp>
        <p:nvSpPr>
          <p:cNvPr id="12" name="Объект 2"/>
          <p:cNvSpPr txBox="1">
            <a:spLocks/>
          </p:cNvSpPr>
          <p:nvPr/>
        </p:nvSpPr>
        <p:spPr>
          <a:xfrm>
            <a:off x="656493" y="2391508"/>
            <a:ext cx="2614246" cy="36224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26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Font typeface="Arial" pitchFamily="34" charset="0"/>
              <a:buNone/>
            </a:pP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9143" y="68162"/>
            <a:ext cx="89828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241B81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Преимущества участия в конкурсном отборе </a:t>
            </a:r>
            <a:r>
              <a:rPr lang="ru-RU" sz="2400" b="1" dirty="0" smtClean="0">
                <a:solidFill>
                  <a:srgbClr val="241B81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ГО </a:t>
            </a:r>
            <a:r>
              <a:rPr lang="ru-RU" sz="2400" b="1" dirty="0">
                <a:solidFill>
                  <a:srgbClr val="241B81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для </a:t>
            </a:r>
            <a:r>
              <a:rPr lang="ru-RU" sz="2400" b="1" dirty="0" smtClean="0">
                <a:solidFill>
                  <a:srgbClr val="241B81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ГП, СП</a:t>
            </a:r>
            <a:endParaRPr lang="ru-RU" sz="2400" b="1" dirty="0">
              <a:solidFill>
                <a:srgbClr val="0178E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01051">
            <a:off x="592550" y="943992"/>
            <a:ext cx="2148650" cy="194636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270739" y="1411572"/>
            <a:ext cx="834837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b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Инициатором проекта может выступить уличный комитет/территориальное общественное самоуправление/товарищество собственников жилья</a:t>
            </a:r>
            <a:r>
              <a:rPr lang="ru-RU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/</a:t>
            </a:r>
            <a:br>
              <a:rPr lang="ru-RU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</a:br>
            <a:r>
              <a:rPr lang="ru-RU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совет </a:t>
            </a:r>
            <a:r>
              <a:rPr lang="ru-RU" b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многоквартирного </a:t>
            </a:r>
            <a:r>
              <a:rPr lang="ru-RU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дома.</a:t>
            </a:r>
          </a:p>
          <a:p>
            <a:pPr lvl="0"/>
            <a:endParaRPr lang="ru-RU" b="1" dirty="0">
              <a:solidFill>
                <a:srgbClr val="0178E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 lvl="0"/>
            <a:r>
              <a:rPr lang="ru-RU" sz="48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!</a:t>
            </a:r>
            <a:r>
              <a:rPr lang="ru-RU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Не </a:t>
            </a:r>
            <a:r>
              <a:rPr lang="ru-RU" b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только жители всего населенного пункта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9487" r="31" b="9488"/>
          <a:stretch/>
        </p:blipFill>
        <p:spPr>
          <a:xfrm>
            <a:off x="823549" y="3985194"/>
            <a:ext cx="3380065" cy="18011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77" r="-737" b="17181"/>
          <a:stretch/>
        </p:blipFill>
        <p:spPr>
          <a:xfrm>
            <a:off x="6915168" y="3924131"/>
            <a:ext cx="4198309" cy="202368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736729" y="5883731"/>
            <a:ext cx="34668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Собрание уличного комитета в ГО </a:t>
            </a:r>
            <a:r>
              <a:rPr lang="ru-RU" sz="1400" b="1" dirty="0" err="1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г.Сибай</a:t>
            </a: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  </a:t>
            </a:r>
            <a:endParaRPr lang="ru-RU" sz="1400" b="1" dirty="0">
              <a:solidFill>
                <a:srgbClr val="0178E0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818452" y="5947815"/>
            <a:ext cx="45851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Собрание жителей многоквартирного </a:t>
            </a:r>
            <a:r>
              <a:rPr lang="ru-RU" sz="1400" b="1" dirty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дома №6 по ул</a:t>
            </a: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. Первых </a:t>
            </a:r>
            <a:r>
              <a:rPr lang="ru-RU" sz="1400" b="1" dirty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С</a:t>
            </a: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троителей в ГО </a:t>
            </a:r>
            <a:r>
              <a:rPr lang="ru-RU" sz="1400" b="1" dirty="0" err="1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г.Агидель</a:t>
            </a: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  </a:t>
            </a:r>
            <a:endParaRPr lang="ru-RU" sz="1400" b="1" dirty="0">
              <a:solidFill>
                <a:srgbClr val="0178E0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886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765" cy="6857572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719143" y="68162"/>
            <a:ext cx="9293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Источники </a:t>
            </a:r>
            <a:r>
              <a:rPr lang="ru-RU" sz="2400" b="1" dirty="0" err="1" smtClean="0">
                <a:solidFill>
                  <a:schemeClr val="bg1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софинансирования</a:t>
            </a:r>
            <a:r>
              <a:rPr lang="ru-RU" sz="2400" b="1" dirty="0" smtClean="0">
                <a:solidFill>
                  <a:schemeClr val="bg1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 проекта в конкурсе ГО 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1600200"/>
            <a:ext cx="6084277" cy="287801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7766116" y="1254485"/>
            <a:ext cx="331236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3276178" y="1242762"/>
            <a:ext cx="331236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656493" y="2391508"/>
            <a:ext cx="2614246" cy="36224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26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Font typeface="Arial" pitchFamily="34" charset="0"/>
              <a:buNone/>
            </a:pP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9141" y="1848500"/>
            <a:ext cx="87227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Максимальный объем </a:t>
            </a:r>
            <a:r>
              <a:rPr lang="ru-RU" sz="1600" b="1" dirty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субсидии из бюджета РБ </a:t>
            </a:r>
            <a:r>
              <a:rPr lang="ru-RU" sz="16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— </a:t>
            </a:r>
            <a:r>
              <a:rPr lang="ru-RU" sz="28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1,2 </a:t>
            </a:r>
            <a:r>
              <a:rPr lang="ru-RU" sz="16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млн</a:t>
            </a:r>
            <a:r>
              <a:rPr lang="ru-RU" sz="28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 </a:t>
            </a:r>
            <a:r>
              <a:rPr lang="ru-RU" sz="24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₽</a:t>
            </a:r>
            <a:endParaRPr lang="ru-RU" sz="2400" b="1" dirty="0">
              <a:solidFill>
                <a:srgbClr val="0178E0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9142" y="2819793"/>
            <a:ext cx="87227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Бюджет МО — 15% от запрашиваемой субсидии (обязательный вклад)</a:t>
            </a:r>
            <a:endParaRPr lang="ru-RU" sz="2400" b="1" dirty="0">
              <a:solidFill>
                <a:srgbClr val="0178E0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7969" y="3633383"/>
            <a:ext cx="87227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Население — от 4% до 8% и более от запрашиваемой субсидии.</a:t>
            </a:r>
            <a:endParaRPr lang="ru-RU" sz="2400" b="1" dirty="0">
              <a:solidFill>
                <a:srgbClr val="0178E0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99523" y="4484876"/>
            <a:ext cx="87227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0178E0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Спонсоры — до 8% и более от запрашиваемой субсидии.</a:t>
            </a:r>
            <a:endParaRPr lang="ru-RU" sz="2400" b="1" dirty="0">
              <a:solidFill>
                <a:srgbClr val="0178E0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06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5" y="428"/>
            <a:ext cx="12192765" cy="6857572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719143" y="191171"/>
            <a:ext cx="9293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Решение Совета МО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57200" y="1600200"/>
            <a:ext cx="6084277" cy="287801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7766116" y="1254485"/>
            <a:ext cx="331236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3276178" y="1242762"/>
            <a:ext cx="3312368" cy="864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656493" y="2391508"/>
            <a:ext cx="2614246" cy="36224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endParaRPr lang="ru-RU" sz="2600" dirty="0">
              <a:latin typeface="Arial" pitchFamily="34" charset="0"/>
              <a:cs typeface="Arial" pitchFamily="34" charset="0"/>
            </a:endParaRPr>
          </a:p>
          <a:p>
            <a:pPr marL="0" indent="0" algn="ctr">
              <a:buFont typeface="Arial" pitchFamily="34" charset="0"/>
              <a:buNone/>
            </a:pP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13653" y="2281115"/>
            <a:ext cx="10255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В решении Совета муниципального образования об участии в ППМИ должна быть формулировка о том, что </a:t>
            </a:r>
            <a:r>
              <a:rPr lang="ru-RU" sz="2000" b="1" i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в 2023 году поселение принимает участие в конкурсном отборе на территории городских округов в соответствии с п.4 </a:t>
            </a:r>
            <a:r>
              <a:rPr lang="ru-RU" sz="2000" b="1" i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Приложения № 1 к </a:t>
            </a:r>
            <a:r>
              <a:rPr lang="ru-RU" sz="2000" b="1" i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Постановлению </a:t>
            </a:r>
            <a:r>
              <a:rPr lang="ru-RU" sz="2000" b="1" i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Правительства Республики Башкортостан от </a:t>
            </a:r>
            <a:r>
              <a:rPr lang="ru-RU" sz="2000" b="1" i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19 апреля 2017 г. </a:t>
            </a:r>
            <a:r>
              <a:rPr lang="ru-RU" sz="2000" b="1" i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№ </a:t>
            </a:r>
            <a:r>
              <a:rPr lang="ru-RU" sz="2000" b="1" i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168 </a:t>
            </a:r>
            <a:br>
              <a:rPr lang="ru-RU" sz="2000" b="1" i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</a:br>
            <a:r>
              <a:rPr lang="ru-RU" sz="2000" b="1" i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«О реализации на территории РБ проектов развития общественной инфраструктуры, основанных на местных </a:t>
            </a:r>
            <a:r>
              <a:rPr lang="ru-RU" sz="2000" b="1" i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инициативах»</a:t>
            </a:r>
            <a:endParaRPr lang="ru-RU" sz="2000" b="1" i="1" dirty="0">
              <a:solidFill>
                <a:srgbClr val="0178E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87" y="2391508"/>
            <a:ext cx="631133" cy="59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141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-7637"/>
            <a:ext cx="12192765" cy="6857572"/>
          </a:xfrm>
          <a:prstGeom prst="rect">
            <a:avLst/>
          </a:prstGeom>
        </p:spPr>
      </p:pic>
      <p:sp>
        <p:nvSpPr>
          <p:cNvPr id="53" name="Прямоугольник 52"/>
          <p:cNvSpPr/>
          <p:nvPr/>
        </p:nvSpPr>
        <p:spPr>
          <a:xfrm>
            <a:off x="736561" y="96062"/>
            <a:ext cx="9293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КОНКУРСНАЯ ДОКУМЕНТАЦИЯ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6493964" y="1114266"/>
            <a:ext cx="5416409" cy="3017976"/>
            <a:chOff x="6493964" y="1114266"/>
            <a:chExt cx="5416409" cy="3017976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6828171" y="1808529"/>
              <a:ext cx="4741282" cy="232371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ru-RU" sz="1500" b="1" dirty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Справка-расчет </a:t>
              </a:r>
              <a:r>
                <a:rPr lang="ru-RU" sz="1500" b="1" dirty="0" err="1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благополучателей</a:t>
              </a:r>
              <a:r>
                <a:rPr lang="ru-RU" sz="1500" b="1" dirty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/>
              </a:r>
              <a:br>
                <a:rPr lang="ru-RU" sz="1500" b="1" dirty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</a:br>
              <a:endParaRPr lang="ru-RU" sz="1500" b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endParaRPr>
            </a:p>
            <a:p>
              <a:pPr>
                <a:spcAft>
                  <a:spcPts val="600"/>
                </a:spcAft>
              </a:pPr>
              <a:r>
                <a:rPr lang="ru-RU" sz="1500" b="1" dirty="0" smtClean="0">
                  <a:solidFill>
                    <a:srgbClr val="7030A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Документ</a:t>
              </a:r>
              <a:r>
                <a:rPr lang="ru-RU" sz="1500" b="1" dirty="0">
                  <a:solidFill>
                    <a:srgbClr val="7030A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, подтверждающий создание и численность ТСЖ,  ТОС,  уличного комитета, совета МКД или документ, подтверждающий численность населенного пункта, входящего в состав городского </a:t>
              </a:r>
              <a:r>
                <a:rPr lang="ru-RU" sz="1500" b="1" dirty="0" smtClean="0">
                  <a:solidFill>
                    <a:srgbClr val="7030A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округа</a:t>
              </a:r>
            </a:p>
            <a:p>
              <a:pPr>
                <a:spcAft>
                  <a:spcPts val="600"/>
                </a:spcAft>
              </a:pPr>
              <a:endParaRPr lang="ru-RU" sz="1500" b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6822458" y="1114266"/>
              <a:ext cx="508791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Обязательные элементы пакета конкурсной документации</a:t>
              </a:r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6493964" y="1142315"/>
              <a:ext cx="358450" cy="2831467"/>
              <a:chOff x="6493964" y="1142315"/>
              <a:chExt cx="358450" cy="2831467"/>
            </a:xfrm>
          </p:grpSpPr>
          <p:sp>
            <p:nvSpPr>
              <p:cNvPr id="42" name="Овал 41"/>
              <p:cNvSpPr/>
              <p:nvPr/>
            </p:nvSpPr>
            <p:spPr>
              <a:xfrm>
                <a:off x="6726976" y="1897999"/>
                <a:ext cx="125438" cy="130393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Овал 42"/>
              <p:cNvSpPr/>
              <p:nvPr/>
            </p:nvSpPr>
            <p:spPr>
              <a:xfrm>
                <a:off x="6493964" y="1142315"/>
                <a:ext cx="324000" cy="345117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4" name="Овал 43"/>
              <p:cNvSpPr/>
              <p:nvPr/>
            </p:nvSpPr>
            <p:spPr>
              <a:xfrm>
                <a:off x="6633161" y="2419017"/>
                <a:ext cx="125438" cy="130393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5" name="Полилиния 54"/>
              <p:cNvSpPr/>
              <p:nvPr/>
            </p:nvSpPr>
            <p:spPr>
              <a:xfrm flipH="1">
                <a:off x="6576646" y="1266092"/>
                <a:ext cx="223514" cy="2707690"/>
              </a:xfrm>
              <a:custGeom>
                <a:avLst/>
                <a:gdLst>
                  <a:gd name="connsiteX0" fmla="*/ 199176 w 217291"/>
                  <a:gd name="connsiteY0" fmla="*/ 0 h 4852657"/>
                  <a:gd name="connsiteX1" fmla="*/ 9054 w 217291"/>
                  <a:gd name="connsiteY1" fmla="*/ 1421394 h 4852657"/>
                  <a:gd name="connsiteX2" fmla="*/ 217283 w 217291"/>
                  <a:gd name="connsiteY2" fmla="*/ 3078178 h 4852657"/>
                  <a:gd name="connsiteX3" fmla="*/ 0 w 217291"/>
                  <a:gd name="connsiteY3" fmla="*/ 4852657 h 4852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291" h="4852657">
                    <a:moveTo>
                      <a:pt x="199176" y="0"/>
                    </a:moveTo>
                    <a:cubicBezTo>
                      <a:pt x="102606" y="454182"/>
                      <a:pt x="6036" y="908364"/>
                      <a:pt x="9054" y="1421394"/>
                    </a:cubicBezTo>
                    <a:cubicBezTo>
                      <a:pt x="12072" y="1934424"/>
                      <a:pt x="218792" y="2506301"/>
                      <a:pt x="217283" y="3078178"/>
                    </a:cubicBezTo>
                    <a:cubicBezTo>
                      <a:pt x="215774" y="3650055"/>
                      <a:pt x="107887" y="4251356"/>
                      <a:pt x="0" y="4852657"/>
                    </a:cubicBezTo>
                  </a:path>
                </a:pathLst>
              </a:custGeom>
              <a:noFill/>
              <a:ln w="19050">
                <a:solidFill>
                  <a:srgbClr val="0178E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10" name="Группа 9"/>
          <p:cNvGrpSpPr/>
          <p:nvPr/>
        </p:nvGrpSpPr>
        <p:grpSpPr>
          <a:xfrm>
            <a:off x="613175" y="1013470"/>
            <a:ext cx="5598986" cy="5911876"/>
            <a:chOff x="613175" y="1013470"/>
            <a:chExt cx="5598986" cy="5911876"/>
          </a:xfrm>
        </p:grpSpPr>
        <p:sp>
          <p:nvSpPr>
            <p:cNvPr id="9" name="TextBox 8"/>
            <p:cNvSpPr txBox="1"/>
            <p:nvPr/>
          </p:nvSpPr>
          <p:spPr>
            <a:xfrm>
              <a:off x="990705" y="1013470"/>
              <a:ext cx="434314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Обязательные элементы пакета конкурсной </a:t>
              </a:r>
              <a:r>
                <a:rPr lang="ru-RU" sz="16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документации</a:t>
              </a:r>
              <a:endParaRPr lang="ru-RU" sz="1600" b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952328" y="1677756"/>
              <a:ext cx="5259833" cy="5247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600"/>
                </a:spcAft>
              </a:pPr>
              <a: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Перечень документов</a:t>
              </a:r>
            </a:p>
            <a:p>
              <a:pPr>
                <a:spcAft>
                  <a:spcPts val="600"/>
                </a:spcAft>
              </a:pPr>
              <a: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Конкурсная заявка</a:t>
              </a:r>
            </a:p>
            <a:p>
              <a:pPr>
                <a:spcAft>
                  <a:spcPts val="600"/>
                </a:spcAft>
              </a:pPr>
              <a: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Протокол итогового собрания граждан (общий протокол, протоколы всех собраний)</a:t>
              </a:r>
            </a:p>
            <a:p>
              <a:pPr>
                <a:spcAft>
                  <a:spcPts val="600"/>
                </a:spcAft>
              </a:pPr>
              <a: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Лист регистрации участников итогового собрания</a:t>
              </a:r>
            </a:p>
            <a:p>
              <a:pPr>
                <a:spcAft>
                  <a:spcPts val="600"/>
                </a:spcAft>
              </a:pPr>
              <a: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Выписка из решения о бюджете</a:t>
              </a:r>
            </a:p>
            <a:p>
              <a:pPr>
                <a:spcAft>
                  <a:spcPts val="600"/>
                </a:spcAft>
              </a:pPr>
              <a: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Документы, подтверждающие право собственности (на объект и земельный участок)</a:t>
              </a:r>
            </a:p>
            <a:p>
              <a:pPr>
                <a:spcAft>
                  <a:spcPts val="600"/>
                </a:spcAft>
              </a:pPr>
              <a: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Документы, подтверждающие стоимость проекта (смета, положительное заключение </a:t>
              </a:r>
              <a:r>
                <a:rPr lang="ru-RU" sz="1500" b="1" dirty="0" err="1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госэкспертизы</a:t>
              </a:r>
              <a: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 или не менее 3-х прайс-листов)</a:t>
              </a:r>
            </a:p>
            <a:p>
              <a:pPr>
                <a:spcAft>
                  <a:spcPts val="600"/>
                </a:spcAft>
              </a:pPr>
              <a: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Фотографии итогового собрания (не менее 3-х)</a:t>
              </a:r>
            </a:p>
            <a:p>
              <a:pPr>
                <a:spcAft>
                  <a:spcPts val="600"/>
                </a:spcAft>
              </a:pPr>
              <a: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Фотографии объекта (не менее 3-х)</a:t>
              </a:r>
            </a:p>
            <a:p>
              <a:pPr>
                <a:spcAft>
                  <a:spcPts val="600"/>
                </a:spcAft>
              </a:pPr>
              <a: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Решение совета МО об участии</a:t>
              </a:r>
            </a:p>
            <a:p>
              <a:pPr>
                <a:spcAft>
                  <a:spcPts val="600"/>
                </a:spcAft>
              </a:pPr>
              <a:r>
                <a:rPr lang="ru-RU" sz="1500" b="1" dirty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Документ, подтверждающий </a:t>
              </a:r>
              <a: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доступность финансовых средств на содержание объекта</a:t>
              </a:r>
              <a:b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</a:br>
              <a: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/>
              </a:r>
              <a:b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</a:br>
              <a:r>
                <a:rPr lang="ru-RU" sz="1500" b="1" dirty="0" smtClean="0">
                  <a:solidFill>
                    <a:srgbClr val="0178E0"/>
                  </a:solidFill>
                  <a:latin typeface="Montserrat" panose="00000500000000000000" pitchFamily="2" charset="-52"/>
                  <a:cs typeface="Arial" panose="020B0604020202020204" pitchFamily="34" charset="0"/>
                </a:rPr>
                <a:t> </a:t>
              </a:r>
              <a:endParaRPr lang="ru-RU" sz="1500" b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endParaRPr>
            </a:p>
          </p:txBody>
        </p:sp>
        <p:grpSp>
          <p:nvGrpSpPr>
            <p:cNvPr id="6" name="Группа 5"/>
            <p:cNvGrpSpPr/>
            <p:nvPr/>
          </p:nvGrpSpPr>
          <p:grpSpPr>
            <a:xfrm>
              <a:off x="613175" y="1029989"/>
              <a:ext cx="412771" cy="5538632"/>
              <a:chOff x="613175" y="1029989"/>
              <a:chExt cx="412771" cy="5538632"/>
            </a:xfrm>
          </p:grpSpPr>
          <p:sp>
            <p:nvSpPr>
              <p:cNvPr id="20" name="Полилиния 19"/>
              <p:cNvSpPr/>
              <p:nvPr/>
            </p:nvSpPr>
            <p:spPr>
              <a:xfrm>
                <a:off x="660375" y="1254582"/>
                <a:ext cx="217291" cy="5314039"/>
              </a:xfrm>
              <a:custGeom>
                <a:avLst/>
                <a:gdLst>
                  <a:gd name="connsiteX0" fmla="*/ 199176 w 217291"/>
                  <a:gd name="connsiteY0" fmla="*/ 0 h 4852657"/>
                  <a:gd name="connsiteX1" fmla="*/ 9054 w 217291"/>
                  <a:gd name="connsiteY1" fmla="*/ 1421394 h 4852657"/>
                  <a:gd name="connsiteX2" fmla="*/ 217283 w 217291"/>
                  <a:gd name="connsiteY2" fmla="*/ 3078178 h 4852657"/>
                  <a:gd name="connsiteX3" fmla="*/ 0 w 217291"/>
                  <a:gd name="connsiteY3" fmla="*/ 4852657 h 4852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7291" h="4852657">
                    <a:moveTo>
                      <a:pt x="199176" y="0"/>
                    </a:moveTo>
                    <a:cubicBezTo>
                      <a:pt x="102606" y="454182"/>
                      <a:pt x="6036" y="908364"/>
                      <a:pt x="9054" y="1421394"/>
                    </a:cubicBezTo>
                    <a:cubicBezTo>
                      <a:pt x="12072" y="1934424"/>
                      <a:pt x="218792" y="2506301"/>
                      <a:pt x="217283" y="3078178"/>
                    </a:cubicBezTo>
                    <a:cubicBezTo>
                      <a:pt x="215774" y="3650055"/>
                      <a:pt x="107887" y="4251356"/>
                      <a:pt x="0" y="4852657"/>
                    </a:cubicBezTo>
                  </a:path>
                </a:pathLst>
              </a:custGeom>
              <a:noFill/>
              <a:ln w="19050">
                <a:solidFill>
                  <a:srgbClr val="0178E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9" name="Овал 18"/>
              <p:cNvSpPr/>
              <p:nvPr/>
            </p:nvSpPr>
            <p:spPr>
              <a:xfrm>
                <a:off x="692114" y="1764154"/>
                <a:ext cx="125438" cy="122415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701946" y="1029989"/>
                <a:ext cx="324000" cy="324000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Овал 31"/>
              <p:cNvSpPr/>
              <p:nvPr/>
            </p:nvSpPr>
            <p:spPr>
              <a:xfrm>
                <a:off x="638272" y="2084771"/>
                <a:ext cx="125438" cy="122415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Овал 32"/>
              <p:cNvSpPr/>
              <p:nvPr/>
            </p:nvSpPr>
            <p:spPr>
              <a:xfrm>
                <a:off x="620162" y="2401881"/>
                <a:ext cx="125438" cy="122415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Овал 33"/>
              <p:cNvSpPr/>
              <p:nvPr/>
            </p:nvSpPr>
            <p:spPr>
              <a:xfrm>
                <a:off x="613175" y="2925496"/>
                <a:ext cx="125438" cy="122415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Овал 34"/>
              <p:cNvSpPr/>
              <p:nvPr/>
            </p:nvSpPr>
            <p:spPr>
              <a:xfrm>
                <a:off x="686636" y="3455508"/>
                <a:ext cx="125438" cy="122415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748975" y="3782190"/>
                <a:ext cx="125438" cy="122415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Овал 36"/>
              <p:cNvSpPr/>
              <p:nvPr/>
            </p:nvSpPr>
            <p:spPr>
              <a:xfrm>
                <a:off x="801227" y="4311838"/>
                <a:ext cx="125438" cy="122415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8" name="Овал 37"/>
              <p:cNvSpPr/>
              <p:nvPr/>
            </p:nvSpPr>
            <p:spPr>
              <a:xfrm>
                <a:off x="771693" y="5353596"/>
                <a:ext cx="125438" cy="122415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9" name="Овал 38"/>
              <p:cNvSpPr/>
              <p:nvPr/>
            </p:nvSpPr>
            <p:spPr>
              <a:xfrm>
                <a:off x="714952" y="5678953"/>
                <a:ext cx="125438" cy="122415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1" name="Овал 40"/>
              <p:cNvSpPr/>
              <p:nvPr/>
            </p:nvSpPr>
            <p:spPr>
              <a:xfrm>
                <a:off x="788162" y="5039011"/>
                <a:ext cx="125438" cy="122415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Овал 44"/>
              <p:cNvSpPr/>
              <p:nvPr/>
            </p:nvSpPr>
            <p:spPr>
              <a:xfrm>
                <a:off x="684468" y="5961982"/>
                <a:ext cx="125438" cy="122415"/>
              </a:xfrm>
              <a:prstGeom prst="ellipse">
                <a:avLst/>
              </a:prstGeom>
              <a:solidFill>
                <a:srgbClr val="0178E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17316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Рисунок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03" y="-7637"/>
            <a:ext cx="12192765" cy="6857572"/>
          </a:xfrm>
          <a:prstGeom prst="rect">
            <a:avLst/>
          </a:prstGeom>
        </p:spPr>
      </p:pic>
      <p:sp>
        <p:nvSpPr>
          <p:cNvPr id="53" name="Прямоугольник 52"/>
          <p:cNvSpPr/>
          <p:nvPr/>
        </p:nvSpPr>
        <p:spPr>
          <a:xfrm>
            <a:off x="736303" y="105112"/>
            <a:ext cx="92939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Montserrat" panose="00000500000000000000" pitchFamily="2" charset="-52"/>
                <a:ea typeface="BIZ UDGothic" panose="020B0400000000000000" pitchFamily="33" charset="-128"/>
                <a:cs typeface="Arial" panose="020B0604020202020204" pitchFamily="34" charset="0"/>
              </a:rPr>
              <a:t>КОНКУРСНАЯ ДОКУМЕНТАЦИЯ</a:t>
            </a:r>
            <a:endParaRPr lang="ru-RU" sz="2400" b="1" dirty="0">
              <a:solidFill>
                <a:schemeClr val="bg1"/>
              </a:solidFill>
              <a:latin typeface="Montserrat" panose="00000500000000000000" pitchFamily="2" charset="-52"/>
              <a:ea typeface="BIZ UDGothic" panose="020B0400000000000000" pitchFamily="33" charset="-128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94506" y="1789113"/>
            <a:ext cx="6487166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Протоколы, листы регистрации предварительных собраний</a:t>
            </a:r>
          </a:p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Фотографии предварительных собраний</a:t>
            </a:r>
          </a:p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Приложение к заявке</a:t>
            </a:r>
          </a:p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Гарантийное письмо от рук-ля инициативной группы по </a:t>
            </a:r>
            <a:r>
              <a:rPr lang="ru-RU" sz="1400" b="1" dirty="0" err="1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неденежному</a:t>
            </a: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вкладу</a:t>
            </a:r>
          </a:p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Гарантийные письма от </a:t>
            </a:r>
            <a:r>
              <a:rPr lang="ru-RU" sz="1400" b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спонсоров по </a:t>
            </a: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денежному и </a:t>
            </a:r>
            <a:r>
              <a:rPr lang="ru-RU" sz="1400" b="1" dirty="0" err="1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неденежному</a:t>
            </a: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вкладу</a:t>
            </a:r>
          </a:p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Локальный сметный расчет по </a:t>
            </a:r>
            <a:r>
              <a:rPr lang="ru-RU" sz="1400" b="1" dirty="0" err="1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неденежному</a:t>
            </a: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 вкладу </a:t>
            </a:r>
          </a:p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Информационная справка об использовании СМИ</a:t>
            </a:r>
          </a:p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Копии информационных материалов</a:t>
            </a:r>
          </a:p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Фотоматериалы</a:t>
            </a:r>
            <a:r>
              <a:rPr lang="ru-RU" sz="1400" b="1" dirty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, свидетельствующие о проведении с населением культурно-массовых </a:t>
            </a: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мероприятий</a:t>
            </a:r>
            <a:endParaRPr lang="ru-RU" sz="1400" b="1" dirty="0">
              <a:solidFill>
                <a:srgbClr val="0178E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Аналитическая ведомость</a:t>
            </a:r>
            <a:endParaRPr lang="ru-RU" sz="1400" b="1" dirty="0">
              <a:solidFill>
                <a:srgbClr val="0178E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Фотографии респондентов, опросных листов</a:t>
            </a:r>
          </a:p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Протокол заседания инициативной группы, фотографии заседания</a:t>
            </a:r>
          </a:p>
          <a:p>
            <a:pPr>
              <a:spcAft>
                <a:spcPts val="600"/>
              </a:spcAft>
            </a:pPr>
            <a:r>
              <a:rPr lang="ru-RU" sz="1400" b="1" dirty="0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Скриншоты публикаций в аккаунтах членов инициативной группы в </a:t>
            </a:r>
            <a:r>
              <a:rPr lang="ru-RU" sz="1400" b="1" dirty="0" err="1" smtClean="0">
                <a:solidFill>
                  <a:srgbClr val="0178E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соц.сетях</a:t>
            </a:r>
            <a:endParaRPr lang="ru-RU" sz="1400" b="1" dirty="0" smtClean="0">
              <a:solidFill>
                <a:srgbClr val="0178E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</a:pPr>
            <a:endParaRPr lang="ru-RU" sz="1400" b="1" dirty="0" smtClean="0">
              <a:solidFill>
                <a:srgbClr val="0178E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94505" y="1187499"/>
            <a:ext cx="618135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178E0"/>
                </a:solidFill>
                <a:latin typeface="Montserrat" panose="00000500000000000000" pitchFamily="2" charset="-52"/>
              </a:rPr>
              <a:t>Дополнительные элементы пакета конкурсной </a:t>
            </a:r>
            <a:r>
              <a:rPr lang="ru-RU" sz="1600" b="1" dirty="0" smtClean="0">
                <a:solidFill>
                  <a:srgbClr val="0178E0"/>
                </a:solidFill>
                <a:latin typeface="Montserrat" panose="00000500000000000000" pitchFamily="2" charset="-52"/>
              </a:rPr>
              <a:t>документации (при проведении/наличии)</a:t>
            </a:r>
            <a:endParaRPr lang="ru-RU" sz="1600" b="1" dirty="0">
              <a:solidFill>
                <a:srgbClr val="0178E0"/>
              </a:solidFill>
              <a:latin typeface="Montserrat" panose="00000500000000000000" pitchFamily="2" charset="-52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481672" y="1291878"/>
            <a:ext cx="324000" cy="1929435"/>
            <a:chOff x="7481672" y="1291878"/>
            <a:chExt cx="324000" cy="1929435"/>
          </a:xfrm>
        </p:grpSpPr>
        <p:sp>
          <p:nvSpPr>
            <p:cNvPr id="67" name="Полилиния 66"/>
            <p:cNvSpPr/>
            <p:nvPr/>
          </p:nvSpPr>
          <p:spPr>
            <a:xfrm flipH="1">
              <a:off x="7564354" y="1415655"/>
              <a:ext cx="223514" cy="1805658"/>
            </a:xfrm>
            <a:custGeom>
              <a:avLst/>
              <a:gdLst>
                <a:gd name="connsiteX0" fmla="*/ 199176 w 217291"/>
                <a:gd name="connsiteY0" fmla="*/ 0 h 4852657"/>
                <a:gd name="connsiteX1" fmla="*/ 9054 w 217291"/>
                <a:gd name="connsiteY1" fmla="*/ 1421394 h 4852657"/>
                <a:gd name="connsiteX2" fmla="*/ 217283 w 217291"/>
                <a:gd name="connsiteY2" fmla="*/ 3078178 h 4852657"/>
                <a:gd name="connsiteX3" fmla="*/ 0 w 217291"/>
                <a:gd name="connsiteY3" fmla="*/ 4852657 h 485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291" h="4852657">
                  <a:moveTo>
                    <a:pt x="199176" y="0"/>
                  </a:moveTo>
                  <a:cubicBezTo>
                    <a:pt x="102606" y="454182"/>
                    <a:pt x="6036" y="908364"/>
                    <a:pt x="9054" y="1421394"/>
                  </a:cubicBezTo>
                  <a:cubicBezTo>
                    <a:pt x="12072" y="1934424"/>
                    <a:pt x="218792" y="2506301"/>
                    <a:pt x="217283" y="3078178"/>
                  </a:cubicBezTo>
                  <a:cubicBezTo>
                    <a:pt x="215774" y="3650055"/>
                    <a:pt x="107887" y="4251356"/>
                    <a:pt x="0" y="4852657"/>
                  </a:cubicBezTo>
                </a:path>
              </a:pathLst>
            </a:custGeom>
            <a:noFill/>
            <a:ln w="19050">
              <a:solidFill>
                <a:srgbClr val="0178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7566632" y="2317533"/>
              <a:ext cx="125438" cy="130393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7481672" y="1291878"/>
              <a:ext cx="324000" cy="345117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8" name="Прямоугольник 67"/>
          <p:cNvSpPr/>
          <p:nvPr/>
        </p:nvSpPr>
        <p:spPr>
          <a:xfrm>
            <a:off x="7770675" y="1241891"/>
            <a:ext cx="41600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178E0"/>
                </a:solidFill>
                <a:latin typeface="Montserrat" panose="00000500000000000000" pitchFamily="2" charset="-52"/>
              </a:rPr>
              <a:t>Дополнительные элементы пакета конкурсной документации (при проведении/наличии)</a:t>
            </a:r>
          </a:p>
          <a:p>
            <a:endParaRPr lang="ru-RU" sz="1600" b="1" dirty="0">
              <a:solidFill>
                <a:srgbClr val="0178E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7870550" y="2240538"/>
            <a:ext cx="342446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b="1" dirty="0">
                <a:solidFill>
                  <a:srgbClr val="7030A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К</a:t>
            </a:r>
            <a:r>
              <a:rPr lang="ru-RU" sz="1400" b="1" dirty="0" smtClean="0">
                <a:solidFill>
                  <a:srgbClr val="7030A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опия </a:t>
            </a:r>
            <a:r>
              <a:rPr lang="ru-RU" sz="1400" b="1" dirty="0">
                <a:solidFill>
                  <a:srgbClr val="7030A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удостоверения председателя уличного комитета, </a:t>
            </a:r>
            <a:r>
              <a:rPr lang="ru-RU" sz="1400" b="1" dirty="0" smtClean="0">
                <a:solidFill>
                  <a:srgbClr val="7030A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заверенная </a:t>
            </a:r>
            <a:r>
              <a:rPr lang="ru-RU" sz="1400" b="1" dirty="0">
                <a:solidFill>
                  <a:srgbClr val="7030A0"/>
                </a:solidFill>
                <a:latin typeface="Montserrat" panose="00000500000000000000" pitchFamily="2" charset="-52"/>
                <a:cs typeface="Arial" panose="020B0604020202020204" pitchFamily="34" charset="0"/>
              </a:rPr>
              <a:t>в установленном законом порядке</a:t>
            </a:r>
          </a:p>
          <a:p>
            <a:pPr>
              <a:spcAft>
                <a:spcPts val="600"/>
              </a:spcAft>
            </a:pPr>
            <a:endParaRPr lang="ru-RU" sz="1400" b="1" dirty="0">
              <a:solidFill>
                <a:srgbClr val="0178E0"/>
              </a:solidFill>
              <a:latin typeface="Montserrat" panose="00000500000000000000" pitchFamily="2" charset="-52"/>
              <a:cs typeface="Arial" panose="020B0604020202020204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37741" y="1238210"/>
            <a:ext cx="377326" cy="5458681"/>
            <a:chOff x="537741" y="1238210"/>
            <a:chExt cx="377326" cy="5458681"/>
          </a:xfrm>
        </p:grpSpPr>
        <p:sp>
          <p:nvSpPr>
            <p:cNvPr id="55" name="Полилиния 54"/>
            <p:cNvSpPr/>
            <p:nvPr/>
          </p:nvSpPr>
          <p:spPr>
            <a:xfrm flipH="1">
              <a:off x="638227" y="1398057"/>
              <a:ext cx="223514" cy="5298834"/>
            </a:xfrm>
            <a:custGeom>
              <a:avLst/>
              <a:gdLst>
                <a:gd name="connsiteX0" fmla="*/ 199176 w 217291"/>
                <a:gd name="connsiteY0" fmla="*/ 0 h 4852657"/>
                <a:gd name="connsiteX1" fmla="*/ 9054 w 217291"/>
                <a:gd name="connsiteY1" fmla="*/ 1421394 h 4852657"/>
                <a:gd name="connsiteX2" fmla="*/ 217283 w 217291"/>
                <a:gd name="connsiteY2" fmla="*/ 3078178 h 4852657"/>
                <a:gd name="connsiteX3" fmla="*/ 0 w 217291"/>
                <a:gd name="connsiteY3" fmla="*/ 4852657 h 4852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291" h="4852657">
                  <a:moveTo>
                    <a:pt x="199176" y="0"/>
                  </a:moveTo>
                  <a:cubicBezTo>
                    <a:pt x="102606" y="454182"/>
                    <a:pt x="6036" y="908364"/>
                    <a:pt x="9054" y="1421394"/>
                  </a:cubicBezTo>
                  <a:cubicBezTo>
                    <a:pt x="12072" y="1934424"/>
                    <a:pt x="218792" y="2506301"/>
                    <a:pt x="217283" y="3078178"/>
                  </a:cubicBezTo>
                  <a:cubicBezTo>
                    <a:pt x="215774" y="3650055"/>
                    <a:pt x="107887" y="4251356"/>
                    <a:pt x="0" y="4852657"/>
                  </a:cubicBezTo>
                </a:path>
              </a:pathLst>
            </a:custGeom>
            <a:noFill/>
            <a:ln w="19050">
              <a:solidFill>
                <a:srgbClr val="0178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2" name="Овал 41"/>
            <p:cNvSpPr/>
            <p:nvPr/>
          </p:nvSpPr>
          <p:spPr>
            <a:xfrm>
              <a:off x="701081" y="1889387"/>
              <a:ext cx="125438" cy="130393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537741" y="1238210"/>
              <a:ext cx="324000" cy="345117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4" name="Овал 43"/>
            <p:cNvSpPr/>
            <p:nvPr/>
          </p:nvSpPr>
          <p:spPr>
            <a:xfrm>
              <a:off x="737898" y="2184807"/>
              <a:ext cx="125438" cy="130393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5" name="Овал 44"/>
            <p:cNvSpPr/>
            <p:nvPr/>
          </p:nvSpPr>
          <p:spPr>
            <a:xfrm>
              <a:off x="779700" y="2477248"/>
              <a:ext cx="125438" cy="130393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6" name="Овал 45"/>
            <p:cNvSpPr/>
            <p:nvPr/>
          </p:nvSpPr>
          <p:spPr>
            <a:xfrm>
              <a:off x="671909" y="3746722"/>
              <a:ext cx="125438" cy="130393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7" name="Овал 46"/>
            <p:cNvSpPr/>
            <p:nvPr/>
          </p:nvSpPr>
          <p:spPr>
            <a:xfrm>
              <a:off x="643583" y="4042834"/>
              <a:ext cx="125438" cy="130393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/>
            <p:cNvSpPr/>
            <p:nvPr/>
          </p:nvSpPr>
          <p:spPr>
            <a:xfrm>
              <a:off x="580929" y="4336630"/>
              <a:ext cx="125438" cy="130393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0" name="Овал 49"/>
            <p:cNvSpPr/>
            <p:nvPr/>
          </p:nvSpPr>
          <p:spPr>
            <a:xfrm>
              <a:off x="587176" y="5121325"/>
              <a:ext cx="125438" cy="130393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614350" y="5416624"/>
              <a:ext cx="125438" cy="130393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/>
            <p:cNvSpPr/>
            <p:nvPr/>
          </p:nvSpPr>
          <p:spPr>
            <a:xfrm>
              <a:off x="581672" y="4619492"/>
              <a:ext cx="125438" cy="130393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1" name="Овал 40"/>
            <p:cNvSpPr/>
            <p:nvPr/>
          </p:nvSpPr>
          <p:spPr>
            <a:xfrm>
              <a:off x="758997" y="3274980"/>
              <a:ext cx="125438" cy="122415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789629" y="2759760"/>
              <a:ext cx="125438" cy="122415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/>
            <p:cNvSpPr/>
            <p:nvPr/>
          </p:nvSpPr>
          <p:spPr>
            <a:xfrm>
              <a:off x="661713" y="5725977"/>
              <a:ext cx="125438" cy="130393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726910" y="6211434"/>
              <a:ext cx="125438" cy="130393"/>
            </a:xfrm>
            <a:prstGeom prst="ellipse">
              <a:avLst/>
            </a:prstGeom>
            <a:solidFill>
              <a:srgbClr val="0178E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1633470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7248</TotalTime>
  <Words>471</Words>
  <Application>Microsoft Office PowerPoint</Application>
  <PresentationFormat>Широкоэкранный</PresentationFormat>
  <Paragraphs>70</Paragraphs>
  <Slides>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Amatic SC</vt:lpstr>
      <vt:lpstr>Arial</vt:lpstr>
      <vt:lpstr>BIZ UDGothic</vt:lpstr>
      <vt:lpstr>Calibri</vt:lpstr>
      <vt:lpstr>Calibri Light</vt:lpstr>
      <vt:lpstr>Miratrix Normal</vt:lpstr>
      <vt:lpstr>Montserrat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ПК03 тип 1</dc:creator>
  <cp:lastModifiedBy>Оксана Пестова</cp:lastModifiedBy>
  <cp:revision>536</cp:revision>
  <cp:lastPrinted>2022-11-09T08:22:32Z</cp:lastPrinted>
  <dcterms:created xsi:type="dcterms:W3CDTF">2021-09-15T11:41:56Z</dcterms:created>
  <dcterms:modified xsi:type="dcterms:W3CDTF">2022-11-16T06:04:08Z</dcterms:modified>
</cp:coreProperties>
</file>